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3.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94" r:id="rId16"/>
    <p:sldId id="284" r:id="rId17"/>
    <p:sldId id="285" r:id="rId18"/>
    <p:sldId id="295" r:id="rId19"/>
    <p:sldId id="282" r:id="rId20"/>
    <p:sldId id="297" r:id="rId21"/>
    <p:sldId id="298" r:id="rId22"/>
    <p:sldId id="322" r:id="rId23"/>
    <p:sldId id="299" r:id="rId24"/>
    <p:sldId id="300" r:id="rId25"/>
    <p:sldId id="323" r:id="rId26"/>
    <p:sldId id="301" r:id="rId27"/>
    <p:sldId id="303" r:id="rId28"/>
    <p:sldId id="324" r:id="rId29"/>
    <p:sldId id="304" r:id="rId30"/>
    <p:sldId id="306" r:id="rId31"/>
    <p:sldId id="307" r:id="rId32"/>
    <p:sldId id="308" r:id="rId33"/>
    <p:sldId id="309" r:id="rId34"/>
    <p:sldId id="325" r:id="rId35"/>
    <p:sldId id="310" r:id="rId36"/>
    <p:sldId id="312" r:id="rId37"/>
    <p:sldId id="326" r:id="rId38"/>
    <p:sldId id="311" r:id="rId39"/>
    <p:sldId id="315" r:id="rId40"/>
    <p:sldId id="318" r:id="rId41"/>
    <p:sldId id="319" r:id="rId42"/>
    <p:sldId id="320" r:id="rId43"/>
    <p:sldId id="32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74" autoAdjust="0"/>
    <p:restoredTop sz="53231" autoAdjust="0"/>
  </p:normalViewPr>
  <p:slideViewPr>
    <p:cSldViewPr snapToGrid="0">
      <p:cViewPr>
        <p:scale>
          <a:sx n="33" d="100"/>
          <a:sy n="33" d="100"/>
        </p:scale>
        <p:origin x="3360" y="660"/>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17T19:36:08.900" idx="6">
    <p:pos x="10" y="10"/>
    <p:text>Perhaps introduce the idea of moving towards the optimum versus hovering around the optimum more explicitly? Perhaps a few steps towards the optimum, and then a few around the optimum? An animation would be great for this, if you had the time.  </p:text>
    <p:extLst>
      <p:ext uri="{C676402C-5697-4E1C-873F-D02D1690AC5C}">
        <p15:threadingInfo xmlns:p15="http://schemas.microsoft.com/office/powerpoint/2012/main" timeZoneBias="-6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11-17T19:38:15.171" idx="7">
    <p:pos x="10" y="10"/>
    <p:text>And here, you would be able to use the same animation to introduce these parallel concepts. </p:text>
    <p:extLst>
      <p:ext uri="{C676402C-5697-4E1C-873F-D02D1690AC5C}">
        <p15:threadingInfo xmlns:p15="http://schemas.microsoft.com/office/powerpoint/2012/main" timeZoneBias="-6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11-17T19:56:52.335" idx="20">
    <p:pos x="146" y="146"/>
    <p:text>What about some probabilities for the same size-effect across models and alpha? "To visualise this, let's consider ..."</p:text>
    <p:extLst>
      <p:ext uri="{C676402C-5697-4E1C-873F-D02D1690AC5C}">
        <p15:threadingInfo xmlns:p15="http://schemas.microsoft.com/office/powerpoint/2012/main" timeZoneBias="-6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18/11/2020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arrow),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introducing new variation, and the forces of drift and selection which drive allele fixations or losses.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Gaussian models assume weak selection relative to mutation rates, resulting in higher levels of standing genetic variation.</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House-of-Cards models on the other hand assume strong selection and relatively low mutation rates, leading to lower standing genetic variation. However, genetic aspects of the traits themselves can also influence the maintenance of variation in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15</a:t>
            </a:fld>
            <a:endParaRPr lang="en-AU"/>
          </a:p>
        </p:txBody>
      </p:sp>
    </p:spTree>
    <p:extLst>
      <p:ext uri="{BB962C8B-B14F-4D97-AF65-F5344CB8AC3E}">
        <p14:creationId xmlns:p14="http://schemas.microsoft.com/office/powerpoint/2010/main" val="270350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defines its characteristics – the number of genes affecting it, their locations within the genome, and their strength of allelic effects (POINT TO EACH ON FIGURE). Here I explore the effect of additive </a:t>
            </a:r>
            <a:r>
              <a:rPr lang="en-AU" sz="1200" kern="1200" baseline="0" dirty="0">
                <a:solidFill>
                  <a:schemeClr val="tx1"/>
                </a:solidFill>
                <a:effectLst/>
                <a:latin typeface="+mn-lt"/>
                <a:ea typeface="+mn-ea"/>
                <a:cs typeface="+mn-cs"/>
              </a:rPr>
              <a:t>effect distributions (those creating </a:t>
            </a:r>
            <a:r>
              <a:rPr lang="en-AU" sz="1200" kern="1200" baseline="0" dirty="0" err="1">
                <a:solidFill>
                  <a:schemeClr val="tx1"/>
                </a:solidFill>
                <a:effectLst/>
                <a:latin typeface="+mn-lt"/>
                <a:ea typeface="+mn-ea"/>
                <a:cs typeface="+mn-cs"/>
              </a:rPr>
              <a:t>Va</a:t>
            </a:r>
            <a:r>
              <a:rPr lang="en-AU" sz="1200" kern="1200" baseline="0" dirty="0">
                <a:solidFill>
                  <a:schemeClr val="tx1"/>
                </a:solidFill>
                <a:effectLst/>
                <a:latin typeface="+mn-lt"/>
                <a:ea typeface="+mn-ea"/>
                <a:cs typeface="+mn-cs"/>
              </a:rPr>
              <a:t>)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17</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19</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 </a:t>
            </a:r>
            <a:endParaRPr lang="en-AU" sz="1400" dirty="0"/>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population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simulated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20</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distance from the phenotypic optimum, whereas the x axis shows the two model types – Gaussian, with high mutation rates and weak selection, and House-of-Cards, with low mutation rates and strong selection. I split populations that fell on either side of the dead zone into ‘adapted’ populations, shown in blue and ‘maladapted’ populations, shown in black.</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Within null models with no selection treatment at all, populations very rarely reached the optimum – 0.5% of the time. Conversely, Gaussian and House-of-Cards models reached the optimum a similar amount – 15.23 and 16.1%, respectively.</a:t>
            </a:r>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Additive effect size variance, or alpha, </a:t>
            </a:r>
            <a:r>
              <a:rPr lang="en-AU" sz="1200" kern="1200" baseline="0" dirty="0">
                <a:solidFill>
                  <a:schemeClr val="tx1"/>
                </a:solidFill>
                <a:effectLst/>
                <a:latin typeface="+mn-lt"/>
                <a:ea typeface="+mn-ea"/>
                <a:cs typeface="+mn-cs"/>
              </a:rPr>
              <a:t>was extremely important. I’ll go over what alpha describes in my simulations in a bit more detail.</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This effect is randomly sampled from a normal distribution centered around 0. Alpha describes the standard deviation of that distribution, so larger alphas result in more variable, but also larger mutational effects on traits. Now knowing this, lets have a look at what increasing alpha means for adaptation.</a:t>
            </a:r>
          </a:p>
        </p:txBody>
      </p:sp>
      <p:sp>
        <p:nvSpPr>
          <p:cNvPr id="4" name="Slide Number Placeholder 3"/>
          <p:cNvSpPr>
            <a:spLocks noGrp="1"/>
          </p:cNvSpPr>
          <p:nvPr>
            <p:ph type="sldNum" sz="quarter" idx="5"/>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Additive effect size variance was strongly correlated with adaptive success: 36.12% of models with low alphas reached the adapted space, versus 2.29% of medium-alpha populations, and 0.19% of high alpha populations. However, additive effect size had considerably different effects on Gaussian versus House-of-Cards models.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Trait values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with distance to the optimum tracking the mutational input closely.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 given the Gaussian tendency to rest further from the optimum, as seen in the previous slide.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motile, since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here.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distributions of allelic effects mirrored the impact of each model and mutational variance treatment on distance to the optimum. This figure shows the distributions of alleles across both models, with Gaussian models in general appearing more leptokurtic than House-of-Cards models at higher alpha values. In House-of-Cards models, there were no significant differences between distributions, whereas Gaussian models tended to reflect their alpha values, with higher alpha resulting in a more leptokurtic curve. This means that large effect alleles are more likely to be segregating in Gaussian populations than House-of-Cards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From this, we can say that House-of-Cards models deal</a:t>
            </a:r>
            <a:r>
              <a:rPr lang="en-AU" sz="1200" kern="1200" baseline="0" dirty="0">
                <a:solidFill>
                  <a:schemeClr val="tx1"/>
                </a:solidFill>
                <a:effectLst/>
                <a:latin typeface="+mn-lt"/>
                <a:ea typeface="+mn-ea"/>
                <a:cs typeface="+mn-cs"/>
              </a:rPr>
              <a:t> with deleterious alleles differently to Gaussian models. </a:t>
            </a:r>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a:t>
            </a:r>
            <a:r>
              <a:rPr lang="en-AU" sz="1200" kern="1200" dirty="0">
                <a:solidFill>
                  <a:schemeClr val="tx1"/>
                </a:solidFill>
                <a:effectLst/>
                <a:latin typeface="+mn-lt"/>
                <a:ea typeface="+mn-ea"/>
                <a:cs typeface="+mn-cs"/>
              </a:rPr>
              <a:t>leads to efficient removal of deleterious alleles that drag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more and more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Where does this matter though? These findings have implications for the environments under which different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stability and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is favoured.</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 phenotype described by two polygenic traits, with selection keeping it from hovering 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mutation-selection-drift</a:t>
            </a:r>
            <a:r>
              <a:rPr lang="en-AU" baseline="0" dirty="0"/>
              <a:t> equilibria interact with genetic architecture to 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With enough refinement it should be possible to predict genetic architectures of natural populations by matching experimental data with a model in our hypercube sample.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raises interesting questions into the essence of evolution: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18/11/2020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18/11/2020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18/11/2020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18/11/2020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18/11/2020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18/11/2020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18/11/2020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18/11/2020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18/11/2020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18/11/2020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18/11/2020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18/11/2020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ommons.wikimedia.org/wiki/File:Selectiontypes-n0_images_(vector).svg" TargetMode="External"/><Relationship Id="rId2" Type="http://schemas.openxmlformats.org/officeDocument/2006/relationships/hyperlink" Target="https://commons.wikimedia.org/wiki/File:Charles_Darwin_by_G._Richmond.jp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263251"/>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3213963"/>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606934"/>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2972091"/>
            <a:ext cx="3862774" cy="579845"/>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427816"/>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555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98689" y="2875679"/>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4184347"/>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3577318"/>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942475"/>
            <a:ext cx="3862774" cy="1053624"/>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2879966"/>
            <a:ext cx="3862774" cy="657079"/>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2707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1</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p>
        </p:txBody>
      </p:sp>
    </p:spTree>
    <p:extLst>
      <p:ext uri="{BB962C8B-B14F-4D97-AF65-F5344CB8AC3E}">
        <p14:creationId xmlns:p14="http://schemas.microsoft.com/office/powerpoint/2010/main" val="237669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spTree>
    <p:extLst>
      <p:ext uri="{BB962C8B-B14F-4D97-AF65-F5344CB8AC3E}">
        <p14:creationId xmlns:p14="http://schemas.microsoft.com/office/powerpoint/2010/main" val="420202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1097280" y="2032000"/>
            <a:ext cx="5216434" cy="2554545"/>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p:txBody>
      </p:sp>
    </p:spTree>
    <p:extLst>
      <p:ext uri="{BB962C8B-B14F-4D97-AF65-F5344CB8AC3E}">
        <p14:creationId xmlns:p14="http://schemas.microsoft.com/office/powerpoint/2010/main" val="102657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5" name="Picture 4">
            <a:extLst>
              <a:ext uri="{FF2B5EF4-FFF2-40B4-BE49-F238E27FC236}">
                <a16:creationId xmlns:a16="http://schemas.microsoft.com/office/drawing/2014/main" id="{7AC9938B-C7CA-4F45-8F88-416FAF939048}"/>
              </a:ext>
            </a:extLst>
          </p:cNvPr>
          <p:cNvPicPr>
            <a:picLocks noChangeAspect="1"/>
          </p:cNvPicPr>
          <p:nvPr/>
        </p:nvPicPr>
        <p:blipFill>
          <a:blip r:embed="rId3"/>
          <a:stretch>
            <a:fillRect/>
          </a:stretch>
        </p:blipFill>
        <p:spPr>
          <a:xfrm>
            <a:off x="390717" y="641444"/>
            <a:ext cx="11217613" cy="5575111"/>
          </a:xfrm>
          <a:prstGeom prst="rect">
            <a:avLst/>
          </a:prstGeom>
        </p:spPr>
      </p:pic>
    </p:spTree>
    <p:extLst>
      <p:ext uri="{BB962C8B-B14F-4D97-AF65-F5344CB8AC3E}">
        <p14:creationId xmlns:p14="http://schemas.microsoft.com/office/powerpoint/2010/main" val="1959050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5" name="Picture 4">
            <a:extLst>
              <a:ext uri="{FF2B5EF4-FFF2-40B4-BE49-F238E27FC236}">
                <a16:creationId xmlns:a16="http://schemas.microsoft.com/office/drawing/2014/main" id="{7AC9938B-C7CA-4F45-8F88-416FAF939048}"/>
              </a:ext>
            </a:extLst>
          </p:cNvPr>
          <p:cNvPicPr>
            <a:picLocks noChangeAspect="1"/>
          </p:cNvPicPr>
          <p:nvPr/>
        </p:nvPicPr>
        <p:blipFill>
          <a:blip r:embed="rId3"/>
          <a:stretch>
            <a:fillRect/>
          </a:stretch>
        </p:blipFill>
        <p:spPr>
          <a:xfrm>
            <a:off x="390717" y="641444"/>
            <a:ext cx="11217613" cy="5575111"/>
          </a:xfrm>
          <a:prstGeom prst="rect">
            <a:avLst/>
          </a:prstGeom>
        </p:spPr>
      </p:pic>
    </p:spTree>
    <p:extLst>
      <p:ext uri="{BB962C8B-B14F-4D97-AF65-F5344CB8AC3E}">
        <p14:creationId xmlns:p14="http://schemas.microsoft.com/office/powerpoint/2010/main" val="146991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0084" y="1379167"/>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Tree>
    <p:extLst>
      <p:ext uri="{BB962C8B-B14F-4D97-AF65-F5344CB8AC3E}">
        <p14:creationId xmlns:p14="http://schemas.microsoft.com/office/powerpoint/2010/main" val="3646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9770" t="8771" r="-1" b="46382"/>
          <a:stretch/>
        </p:blipFill>
        <p:spPr>
          <a:xfrm>
            <a:off x="433137" y="457200"/>
            <a:ext cx="10492629" cy="5162550"/>
          </a:xfrm>
          <a:prstGeom prst="rect">
            <a:avLst/>
          </a:prstGeom>
        </p:spPr>
      </p:pic>
      <p:sp>
        <p:nvSpPr>
          <p:cNvPr id="3" name="TextBox 2"/>
          <p:cNvSpPr txBox="1"/>
          <p:nvPr/>
        </p:nvSpPr>
        <p:spPr>
          <a:xfrm>
            <a:off x="3197272" y="5619750"/>
            <a:ext cx="6324600" cy="707886"/>
          </a:xfrm>
          <a:prstGeom prst="rect">
            <a:avLst/>
          </a:prstGeom>
          <a:noFill/>
        </p:spPr>
        <p:txBody>
          <a:bodyPr wrap="square" rtlCol="0">
            <a:spAutoFit/>
          </a:bodyPr>
          <a:lstStyle/>
          <a:p>
            <a:pPr algn="ctr"/>
            <a:r>
              <a:rPr lang="el-GR" sz="4000" b="1" dirty="0"/>
              <a:t>α</a:t>
            </a:r>
            <a:endParaRPr lang="en-AU" sz="4000" b="1" dirty="0"/>
          </a:p>
        </p:txBody>
      </p:sp>
    </p:spTree>
    <p:extLst>
      <p:ext uri="{BB962C8B-B14F-4D97-AF65-F5344CB8AC3E}">
        <p14:creationId xmlns:p14="http://schemas.microsoft.com/office/powerpoint/2010/main" val="366633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47" y="697742"/>
            <a:ext cx="8193774" cy="5462516"/>
          </a:xfrm>
          <a:prstGeom prst="rect">
            <a:avLst/>
          </a:prstGeom>
        </p:spPr>
      </p:pic>
      <p:sp>
        <p:nvSpPr>
          <p:cNvPr id="2" name="TextBox 1">
            <a:extLst>
              <a:ext uri="{FF2B5EF4-FFF2-40B4-BE49-F238E27FC236}">
                <a16:creationId xmlns:a16="http://schemas.microsoft.com/office/drawing/2014/main"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Tree>
    <p:extLst>
      <p:ext uri="{BB962C8B-B14F-4D97-AF65-F5344CB8AC3E}">
        <p14:creationId xmlns:p14="http://schemas.microsoft.com/office/powerpoint/2010/main" val="31669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Tree>
    <p:extLst>
      <p:ext uri="{BB962C8B-B14F-4D97-AF65-F5344CB8AC3E}">
        <p14:creationId xmlns:p14="http://schemas.microsoft.com/office/powerpoint/2010/main" val="408851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chemeClr val="tx1">
                    <a:lumMod val="65000"/>
                    <a:lumOff val="35000"/>
                  </a:schemeClr>
                </a:solidFill>
              </a:rPr>
              <a:t>Bringing it all together</a:t>
            </a:r>
            <a:endParaRPr lang="en-AU" dirty="0"/>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House-of-Cards: Low mutation rates leads to low chance of swamping; strong selection leads to efficient removal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chemeClr val="tx1">
                    <a:lumMod val="65000"/>
                    <a:lumOff val="35000"/>
                  </a:schemeClr>
                </a:solidFill>
              </a:rPr>
              <a:t>Bringing it all together</a:t>
            </a:r>
            <a:endParaRPr lang="en-AU" dirty="0"/>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Gaussian: High mutation rates swamp populations with mutations; weak selection is unable to reign in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05025" y="2705725"/>
            <a:ext cx="7981950" cy="1446550"/>
          </a:xfrm>
          <a:prstGeom prst="rect">
            <a:avLst/>
          </a:prstGeom>
          <a:noFill/>
        </p:spPr>
        <p:txBody>
          <a:bodyPr wrap="square" rtlCol="0">
            <a:spAutoFit/>
          </a:bodyPr>
          <a:lstStyle/>
          <a:p>
            <a:pPr algn="ctr"/>
            <a:r>
              <a:rPr lang="en-AU" sz="4400" b="1" dirty="0">
                <a:solidFill>
                  <a:schemeClr val="accent1"/>
                </a:solidFill>
                <a:latin typeface="+mj-lt"/>
              </a:rPr>
              <a:t>Why</a:t>
            </a:r>
            <a:r>
              <a:rPr lang="en-AU" sz="4400" dirty="0">
                <a:solidFill>
                  <a:schemeClr val="accent1"/>
                </a:solidFill>
                <a:latin typeface="+mj-lt"/>
              </a:rPr>
              <a:t> </a:t>
            </a:r>
            <a:r>
              <a:rPr lang="en-AU" sz="4400" dirty="0">
                <a:solidFill>
                  <a:schemeClr val="tx1">
                    <a:lumMod val="65000"/>
                    <a:lumOff val="35000"/>
                  </a:schemeClr>
                </a:solidFill>
                <a:latin typeface="+mj-lt"/>
              </a:rPr>
              <a:t>does this matter for natural populations?</a:t>
            </a:r>
          </a:p>
        </p:txBody>
      </p:sp>
    </p:spTree>
    <p:extLst>
      <p:ext uri="{BB962C8B-B14F-4D97-AF65-F5344CB8AC3E}">
        <p14:creationId xmlns:p14="http://schemas.microsoft.com/office/powerpoint/2010/main" val="2228289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Tree>
    <p:extLst>
      <p:ext uri="{BB962C8B-B14F-4D97-AF65-F5344CB8AC3E}">
        <p14:creationId xmlns:p14="http://schemas.microsoft.com/office/powerpoint/2010/main" val="2264439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Tree>
    <p:extLst>
      <p:ext uri="{BB962C8B-B14F-4D97-AF65-F5344CB8AC3E}">
        <p14:creationId xmlns:p14="http://schemas.microsoft.com/office/powerpoint/2010/main" val="663198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t>More parameterisation</a:t>
            </a:r>
          </a:p>
          <a:p>
            <a:pPr lvl="1"/>
            <a:r>
              <a:rPr lang="en-AU" sz="2800" dirty="0"/>
              <a:t>Population size</a:t>
            </a:r>
          </a:p>
          <a:p>
            <a:pPr lvl="1"/>
            <a:r>
              <a:rPr lang="en-AU" sz="2800" dirty="0"/>
              <a:t>Fitness differences between traits</a:t>
            </a:r>
          </a:p>
          <a:p>
            <a:pPr lvl="1"/>
            <a:r>
              <a:rPr lang="en-AU" sz="2800" dirty="0"/>
              <a:t>Number of loci</a:t>
            </a:r>
          </a:p>
          <a:p>
            <a:pPr lvl="1"/>
            <a:r>
              <a:rPr lang="en-AU" sz="2800" dirty="0"/>
              <a:t>Chromosomal/genomic positions of loci</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853" y="690702"/>
            <a:ext cx="5080817" cy="5178391"/>
          </a:xfrm>
          <a:prstGeom prst="rect">
            <a:avLst/>
          </a:prstGeom>
        </p:spPr>
      </p:pic>
    </p:spTree>
    <p:extLst>
      <p:ext uri="{BB962C8B-B14F-4D97-AF65-F5344CB8AC3E}">
        <p14:creationId xmlns:p14="http://schemas.microsoft.com/office/powerpoint/2010/main" val="4177484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Tree>
    <p:extLst>
      <p:ext uri="{BB962C8B-B14F-4D97-AF65-F5344CB8AC3E}">
        <p14:creationId xmlns:p14="http://schemas.microsoft.com/office/powerpoint/2010/main" val="790680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References</a:t>
            </a:r>
          </a:p>
        </p:txBody>
      </p:sp>
      <p:sp>
        <p:nvSpPr>
          <p:cNvPr id="3" name="Content Placeholder 2"/>
          <p:cNvSpPr>
            <a:spLocks noGrp="1"/>
          </p:cNvSpPr>
          <p:nvPr>
            <p:ph idx="1"/>
          </p:nvPr>
        </p:nvSpPr>
        <p:spPr/>
        <p:txBody>
          <a:bodyPr>
            <a:normAutofit/>
          </a:bodyPr>
          <a:lstStyle/>
          <a:p>
            <a:r>
              <a:rPr lang="en-AU" sz="2800" dirty="0"/>
              <a:t>1 Adapted from Richmond (1830s) Accessed from: </a:t>
            </a:r>
            <a:r>
              <a:rPr lang="en-AU" sz="2800" dirty="0">
                <a:hlinkClick r:id="rId2"/>
              </a:rPr>
              <a:t>https://commons.wikimedia.org/wiki/File:Charles_Darwin_by_G._Richmond.jpg</a:t>
            </a:r>
            <a:r>
              <a:rPr lang="en-AU" sz="2800" dirty="0"/>
              <a:t> </a:t>
            </a:r>
          </a:p>
          <a:p>
            <a:r>
              <a:rPr lang="en-AU" sz="2800" dirty="0"/>
              <a:t>2 Adapted from Mliu92 </a:t>
            </a:r>
            <a:r>
              <a:rPr lang="en-AU" sz="2800"/>
              <a:t>(2015) </a:t>
            </a:r>
            <a:r>
              <a:rPr lang="en-AU" sz="2800">
                <a:hlinkClick r:id="rId3"/>
              </a:rPr>
              <a:t>https</a:t>
            </a:r>
            <a:r>
              <a:rPr lang="en-AU" sz="2800" dirty="0">
                <a:hlinkClick r:id="rId3"/>
              </a:rPr>
              <a:t>://commons.wikimedia.org/wiki/File:Selectiontypes-n0_images_(vector).svg</a:t>
            </a:r>
            <a:r>
              <a:rPr lang="en-AU" sz="2800" dirty="0"/>
              <a:t> </a:t>
            </a:r>
          </a:p>
        </p:txBody>
      </p:sp>
    </p:spTree>
    <p:extLst>
      <p:ext uri="{BB962C8B-B14F-4D97-AF65-F5344CB8AC3E}">
        <p14:creationId xmlns:p14="http://schemas.microsoft.com/office/powerpoint/2010/main" val="377965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897366" y="6467819"/>
            <a:ext cx="5294634" cy="307777"/>
          </a:xfrm>
          <a:prstGeom prst="rect">
            <a:avLst/>
          </a:prstGeom>
          <a:noFill/>
        </p:spPr>
        <p:txBody>
          <a:bodyPr wrap="square" rtlCol="0">
            <a:spAutoFit/>
          </a:bodyPr>
          <a:lstStyle/>
          <a:p>
            <a:r>
              <a:rPr lang="en-AU" sz="1400" dirty="0"/>
              <a:t>Estes and Arnold (2007) Am. Nat. 169: 227-244 </a:t>
            </a:r>
            <a:r>
              <a:rPr lang="en-AU" sz="1400" dirty="0" err="1"/>
              <a:t>doi</a:t>
            </a:r>
            <a:r>
              <a:rPr lang="en-AU" sz="1400" dirty="0"/>
              <a:t>: 10.1086/510633</a:t>
            </a:r>
          </a:p>
        </p:txBody>
      </p:sp>
    </p:spTree>
    <p:extLst>
      <p:ext uri="{BB962C8B-B14F-4D97-AF65-F5344CB8AC3E}">
        <p14:creationId xmlns:p14="http://schemas.microsoft.com/office/powerpoint/2010/main" val="6279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2556896" y="359186"/>
            <a:ext cx="7078209" cy="2855903"/>
          </a:xfrm>
          <a:prstGeom prst="rect">
            <a:avLst/>
          </a:prstGeom>
        </p:spPr>
      </p:pic>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Tree>
    <p:extLst>
      <p:ext uri="{BB962C8B-B14F-4D97-AF65-F5344CB8AC3E}">
        <p14:creationId xmlns:p14="http://schemas.microsoft.com/office/powerpoint/2010/main" val="230899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2</a:t>
            </a:r>
          </a:p>
        </p:txBody>
      </p:sp>
    </p:spTree>
    <p:extLst>
      <p:ext uri="{BB962C8B-B14F-4D97-AF65-F5344CB8AC3E}">
        <p14:creationId xmlns:p14="http://schemas.microsoft.com/office/powerpoint/2010/main" val="3009627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id="{FB5E9CD5-833B-4ED0-9C58-413E11A4008D}"/>
              </a:ext>
            </a:extLst>
          </p:cNvPr>
          <p:cNvCxnSpPr/>
          <p:nvPr/>
        </p:nvCxnSpPr>
        <p:spPr>
          <a:xfrm flipV="1">
            <a:off x="1106593" y="1323833"/>
            <a:ext cx="5239616" cy="393085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1959</TotalTime>
  <Words>2623</Words>
  <Application>Microsoft Office PowerPoint</Application>
  <PresentationFormat>Widescreen</PresentationFormat>
  <Paragraphs>279</Paragraphs>
  <Slides>43</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Bringing it all together</vt:lpstr>
      <vt:lpstr>Bringing it all together</vt:lpstr>
      <vt:lpstr>PowerPoint Presentation</vt:lpstr>
      <vt:lpstr>PowerPoint Presentation</vt:lpstr>
      <vt:lpstr>PowerPoint Presentation</vt:lpstr>
      <vt:lpstr>Future Directions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Nick</dc:creator>
  <cp:lastModifiedBy>Nicholas Obrien</cp:lastModifiedBy>
  <cp:revision>168</cp:revision>
  <dcterms:created xsi:type="dcterms:W3CDTF">2020-11-13T00:10:42Z</dcterms:created>
  <dcterms:modified xsi:type="dcterms:W3CDTF">2020-11-18T13:00:13Z</dcterms:modified>
</cp:coreProperties>
</file>